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13C"/>
    <a:srgbClr val="FFB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0C8D-13D5-410C-A7FD-F3D06346B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2682A-FC0A-4C22-A9DE-C80FEB692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5F6E4-FC95-4A93-AB9E-E9C2FEA6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317E1-4773-4283-B9B8-0B1F18E3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7C10F-590B-4A87-9F71-20E04284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361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31A4-33FD-45EA-9E51-14019268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2C601-B51A-4DE0-BB81-1A0182EDC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7DDD-5F4F-40D9-BBB1-A55E5839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776EE-88C4-485B-B68B-4D08C3DB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CDCB9-DD89-4E6E-910E-D4C9B4AF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001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05751-F55B-48B8-9DED-765F9E64D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BFB60-DDBC-41F6-8C2A-98C42B729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46A4-9A29-49C4-A3A0-51D54E9B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452F6-C374-41E9-984D-1B3D2CBD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591E7-2EBD-40EB-AF96-F8A683F7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27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8989-8095-46DA-86E0-87684916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4EAB-A3F3-4920-87F3-6F5A9FEA1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61F2C-A346-4FB1-B362-E6963B08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AE3C2-7F78-420C-9271-2869435D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EAFAF-5E79-43CA-B509-21AA1189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706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82A2-5E8D-4273-BB22-2CA26B5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E19C3-C8F8-4EBD-810F-A7D667BFB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58159-C360-49CF-A035-40E9E12C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93679-5490-4874-9063-377BFDE2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3A556-CF1A-4A84-A487-92505143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460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841F-8C25-4B12-8FAB-7B63817C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48103-5345-4E0C-B0A2-893420280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AA7A6-E8AD-47AD-9A55-EAD4B8ED7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172D7-0757-4BB7-A587-0D49D4FD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BDB27-FD1E-43EB-8579-FC180999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49BA-0515-4F0E-A770-5D3A0AEF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828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491D-A464-4B5B-B337-1350B5C9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B025A-B714-443E-B99F-9376F6C48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752AF-F4D7-4E55-8A71-BC3DD8D5A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CD266-91FB-4651-B721-2A8E05C1F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A5C5D-1F7C-431D-8B03-1D1FAC30D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340B4-AE2C-4B4E-992E-58DCC5F2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B22EE-73EA-47BD-A5D1-17583E13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D69E8-8995-43CF-83C3-FF8B6660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73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4466-FD28-4E62-BDB5-C4187EF8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9CE9C-1CED-492B-B393-FC4DB862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3C7FC-4F47-4EBF-B7C3-5C8678DB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7D208-0221-4B38-93A9-B7208FB2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416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4C43C-5CE5-4BC5-B952-24213200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6234A-2311-421D-982A-4975709C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FA1EC-718A-4BA0-9BAA-F88EA5FE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606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14D6-A255-4A42-B8E8-24906311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957AF-2BAA-4473-B660-ACB447AE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187F5-0BD9-461B-91B4-6A886A0AC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E5C1B-C031-430D-86D4-B7609A9F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982AC-B714-4AB5-9B3A-6DA172D0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DD932-1324-4540-9666-58C40E5B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67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BEBC-26E0-4CC5-A35D-C12A90A9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3F20A-71D8-45A1-B69B-BD1463E63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3EC23-4025-4DE7-9E5B-CDF408B8B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B9A9E-397C-43FE-81F5-52A32DF9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47EFC-4B21-46C9-900D-67BBEAB0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9B7A8-CE63-40E7-9422-EB3B75AE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45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07874-56B7-4FA4-BDEC-FB8703F4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2F028-A1F2-4117-BD3A-4E16F923A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414A2-C69A-4271-A856-F08C5CD0C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1C11-511D-4523-B450-4591D8122994}" type="datetimeFigureOut">
              <a:rPr lang="en-ID" smtClean="0"/>
              <a:t>22/07/2022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E08E7-577F-4EA5-A4B2-463718D0D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F5E60-EFD3-4E2E-B1FA-BB10DC83B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367F1-300E-404A-B1AD-11A3ED3D5C3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845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91B2714-709F-4238-B1B7-14C8C5D0C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12192000" cy="6857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C665B-B0C6-45CB-90DD-8EAE2FDA63B5}"/>
              </a:ext>
            </a:extLst>
          </p:cNvPr>
          <p:cNvSpPr txBox="1"/>
          <p:nvPr/>
        </p:nvSpPr>
        <p:spPr>
          <a:xfrm>
            <a:off x="5511952" y="3799884"/>
            <a:ext cx="189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Minggu</a:t>
            </a:r>
            <a:r>
              <a:rPr lang="en-ID" sz="3200" dirty="0">
                <a:solidFill>
                  <a:schemeClr val="bg1"/>
                </a:solidFill>
              </a:rPr>
              <a:t> IV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5E25D-B39D-4EF7-BB18-EA2E8E2E7F76}"/>
              </a:ext>
            </a:extLst>
          </p:cNvPr>
          <p:cNvSpPr txBox="1"/>
          <p:nvPr/>
        </p:nvSpPr>
        <p:spPr>
          <a:xfrm>
            <a:off x="1227521" y="4583980"/>
            <a:ext cx="316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IBRANI 10:24-25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21D10-12AD-4E70-A04F-2B4872783658}"/>
              </a:ext>
            </a:extLst>
          </p:cNvPr>
          <p:cNvSpPr txBox="1"/>
          <p:nvPr/>
        </p:nvSpPr>
        <p:spPr>
          <a:xfrm>
            <a:off x="1227521" y="1553115"/>
            <a:ext cx="7161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7000" dirty="0" err="1">
                <a:solidFill>
                  <a:srgbClr val="FFB8E4"/>
                </a:solidFill>
              </a:rPr>
              <a:t>Komunitas</a:t>
            </a:r>
            <a:r>
              <a:rPr lang="en-ID" sz="7000" dirty="0">
                <a:solidFill>
                  <a:srgbClr val="FFB8E4"/>
                </a:solidFill>
              </a:rPr>
              <a:t> yang</a:t>
            </a:r>
          </a:p>
          <a:p>
            <a:r>
              <a:rPr lang="en-ID" sz="7000" dirty="0" err="1">
                <a:solidFill>
                  <a:srgbClr val="FFB8E4"/>
                </a:solidFill>
              </a:rPr>
              <a:t>Saling</a:t>
            </a:r>
            <a:r>
              <a:rPr lang="en-ID" sz="7000" dirty="0">
                <a:solidFill>
                  <a:srgbClr val="FFB8E4"/>
                </a:solidFill>
              </a:rPr>
              <a:t> </a:t>
            </a:r>
            <a:r>
              <a:rPr lang="en-ID" sz="7000" dirty="0" err="1">
                <a:solidFill>
                  <a:srgbClr val="FFB8E4"/>
                </a:solidFill>
              </a:rPr>
              <a:t>Membangun</a:t>
            </a:r>
            <a:endParaRPr lang="en-ID" sz="7000" dirty="0">
              <a:solidFill>
                <a:srgbClr val="FFB8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0C297D-8A28-4780-9209-E85E2B0F9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" y="0"/>
            <a:ext cx="1218628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A7CD0-42ED-4EF2-A0B1-1C4123A05FD2}"/>
              </a:ext>
            </a:extLst>
          </p:cNvPr>
          <p:cNvSpPr txBox="1"/>
          <p:nvPr/>
        </p:nvSpPr>
        <p:spPr>
          <a:xfrm>
            <a:off x="4882100" y="1209161"/>
            <a:ext cx="6790415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3000" b="1" dirty="0" err="1">
                <a:solidFill>
                  <a:schemeClr val="bg1"/>
                </a:solidFill>
              </a:rPr>
              <a:t>Nasihat</a:t>
            </a:r>
            <a:r>
              <a:rPr lang="en-ID" sz="3000" b="1" dirty="0">
                <a:solidFill>
                  <a:schemeClr val="bg1"/>
                </a:solidFill>
              </a:rPr>
              <a:t> yang </a:t>
            </a:r>
            <a:r>
              <a:rPr lang="en-ID" sz="3000" b="1" dirty="0" err="1">
                <a:solidFill>
                  <a:schemeClr val="bg1"/>
                </a:solidFill>
              </a:rPr>
              <a:t>diberikan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dalam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konteks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ini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adalah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tentang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kerajinan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beribadah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kepada</a:t>
            </a:r>
            <a:r>
              <a:rPr lang="en-ID" sz="3000" b="1" dirty="0">
                <a:solidFill>
                  <a:schemeClr val="bg1"/>
                </a:solidFill>
              </a:rPr>
              <a:t> Allah. </a:t>
            </a:r>
            <a:r>
              <a:rPr lang="en-ID" sz="3000" dirty="0">
                <a:solidFill>
                  <a:schemeClr val="bg1"/>
                </a:solidFill>
              </a:rPr>
              <a:t>Di </a:t>
            </a:r>
            <a:r>
              <a:rPr lang="en-ID" sz="3000" dirty="0" err="1">
                <a:solidFill>
                  <a:schemeClr val="bg1"/>
                </a:solidFill>
              </a:rPr>
              <a:t>akhir</a:t>
            </a:r>
            <a:r>
              <a:rPr lang="en-ID" sz="3000" dirty="0">
                <a:solidFill>
                  <a:schemeClr val="bg1"/>
                </a:solidFill>
              </a:rPr>
              <a:t> zaman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, orang </a:t>
            </a:r>
            <a:r>
              <a:rPr lang="en-ID" sz="3000" dirty="0" err="1">
                <a:solidFill>
                  <a:schemeClr val="bg1"/>
                </a:solidFill>
              </a:rPr>
              <a:t>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semakin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abai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hal-hal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rohani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atau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berkaitan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ibadah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1500"/>
              </a:spcAft>
            </a:pPr>
            <a:r>
              <a:rPr lang="en-ID" sz="3000" dirty="0" err="1">
                <a:solidFill>
                  <a:schemeClr val="bg1"/>
                </a:solidFill>
              </a:rPr>
              <a:t>Sementara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makin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banyak</a:t>
            </a:r>
            <a:r>
              <a:rPr lang="en-ID" sz="3000" dirty="0">
                <a:solidFill>
                  <a:schemeClr val="bg1"/>
                </a:solidFill>
              </a:rPr>
              <a:t> orang yang </a:t>
            </a:r>
            <a:r>
              <a:rPr lang="en-ID" sz="3000" dirty="0" err="1">
                <a:solidFill>
                  <a:schemeClr val="bg1"/>
                </a:solidFill>
              </a:rPr>
              <a:t>membiasakan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lagi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beribadah</a:t>
            </a:r>
            <a:r>
              <a:rPr lang="en-ID" sz="3000" dirty="0">
                <a:solidFill>
                  <a:schemeClr val="bg1"/>
                </a:solidFill>
              </a:rPr>
              <a:t>. Di </a:t>
            </a:r>
            <a:r>
              <a:rPr lang="en-ID" sz="3000" dirty="0" err="1">
                <a:solidFill>
                  <a:schemeClr val="bg1"/>
                </a:solidFill>
              </a:rPr>
              <a:t>sanalah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diminta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saling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mengingatkan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dengan</a:t>
            </a:r>
            <a:r>
              <a:rPr lang="en-ID" sz="3000" dirty="0">
                <a:solidFill>
                  <a:schemeClr val="bg1"/>
                </a:solidFill>
              </a:rPr>
              <a:t> yang lain. </a:t>
            </a:r>
          </a:p>
        </p:txBody>
      </p:sp>
    </p:spTree>
    <p:extLst>
      <p:ext uri="{BB962C8B-B14F-4D97-AF65-F5344CB8AC3E}">
        <p14:creationId xmlns:p14="http://schemas.microsoft.com/office/powerpoint/2010/main" val="264250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DB21D-1286-4299-8E8E-24F0ACE74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DE502C-4CEB-4B18-B9DE-CCB4104B33E0}"/>
              </a:ext>
            </a:extLst>
          </p:cNvPr>
          <p:cNvSpPr txBox="1"/>
          <p:nvPr/>
        </p:nvSpPr>
        <p:spPr>
          <a:xfrm>
            <a:off x="3718561" y="924324"/>
            <a:ext cx="7445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>
                <a:solidFill>
                  <a:schemeClr val="bg1"/>
                </a:solidFill>
              </a:rPr>
              <a:t>“Dan </a:t>
            </a:r>
            <a:r>
              <a:rPr lang="en-ID" sz="3000" dirty="0" err="1">
                <a:solidFill>
                  <a:schemeClr val="bg1"/>
                </a:solidFill>
              </a:rPr>
              <a:t>marilah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saling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memperhatikan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supaya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saling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mendorong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kasih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pekerjaan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baik</a:t>
            </a:r>
            <a:r>
              <a:rPr lang="en-ID" sz="3000" dirty="0">
                <a:solidFill>
                  <a:schemeClr val="bg1"/>
                </a:solidFill>
              </a:rPr>
              <a:t>. </a:t>
            </a:r>
            <a:r>
              <a:rPr lang="en-ID" sz="3000" dirty="0" err="1">
                <a:solidFill>
                  <a:schemeClr val="bg1"/>
                </a:solidFill>
              </a:rPr>
              <a:t>Janganlah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menjauhkan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pertemuan-pertemuan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ibadah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seperti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dibiasakan</a:t>
            </a:r>
            <a:r>
              <a:rPr lang="en-ID" sz="3000" dirty="0">
                <a:solidFill>
                  <a:schemeClr val="bg1"/>
                </a:solidFill>
              </a:rPr>
              <a:t> oleh </a:t>
            </a:r>
            <a:r>
              <a:rPr lang="en-ID" sz="3000" dirty="0" err="1">
                <a:solidFill>
                  <a:schemeClr val="bg1"/>
                </a:solidFill>
              </a:rPr>
              <a:t>beberapa</a:t>
            </a:r>
            <a:r>
              <a:rPr lang="en-ID" sz="3000" dirty="0">
                <a:solidFill>
                  <a:schemeClr val="bg1"/>
                </a:solidFill>
              </a:rPr>
              <a:t> orang, </a:t>
            </a:r>
            <a:r>
              <a:rPr lang="en-ID" sz="3000" dirty="0" err="1">
                <a:solidFill>
                  <a:schemeClr val="bg1"/>
                </a:solidFill>
              </a:rPr>
              <a:t>tetapi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marilah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saling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menasihati</a:t>
            </a:r>
            <a:r>
              <a:rPr lang="en-ID" sz="3000" dirty="0">
                <a:solidFill>
                  <a:schemeClr val="bg1"/>
                </a:solidFill>
              </a:rPr>
              <a:t>, dan </a:t>
            </a:r>
            <a:r>
              <a:rPr lang="en-ID" sz="3000" dirty="0" err="1">
                <a:solidFill>
                  <a:schemeClr val="bg1"/>
                </a:solidFill>
              </a:rPr>
              <a:t>semakin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giat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melakukannya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menjelang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mendekat</a:t>
            </a:r>
            <a:r>
              <a:rPr lang="en-ID" sz="30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6B8C6-6DF8-4DFF-BB9E-3D3D5D9455C9}"/>
              </a:ext>
            </a:extLst>
          </p:cNvPr>
          <p:cNvSpPr txBox="1"/>
          <p:nvPr/>
        </p:nvSpPr>
        <p:spPr>
          <a:xfrm>
            <a:off x="3718559" y="4824115"/>
            <a:ext cx="544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>
                <a:solidFill>
                  <a:schemeClr val="bg1"/>
                </a:solidFill>
              </a:rPr>
              <a:t>Ibrani</a:t>
            </a:r>
            <a:r>
              <a:rPr lang="en-ID" sz="3200" b="1" dirty="0">
                <a:solidFill>
                  <a:schemeClr val="bg1"/>
                </a:solidFill>
              </a:rPr>
              <a:t> 10:24-25</a:t>
            </a:r>
          </a:p>
        </p:txBody>
      </p:sp>
    </p:spTree>
    <p:extLst>
      <p:ext uri="{BB962C8B-B14F-4D97-AF65-F5344CB8AC3E}">
        <p14:creationId xmlns:p14="http://schemas.microsoft.com/office/powerpoint/2010/main" val="162005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FF32A8-8B79-4D25-AF29-7FC3FADBD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AC3B44-5B3C-4961-8F37-D69D8D175D03}"/>
              </a:ext>
            </a:extLst>
          </p:cNvPr>
          <p:cNvSpPr txBox="1"/>
          <p:nvPr/>
        </p:nvSpPr>
        <p:spPr>
          <a:xfrm>
            <a:off x="971383" y="3953771"/>
            <a:ext cx="10249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000" dirty="0" err="1">
                <a:solidFill>
                  <a:schemeClr val="bg1"/>
                </a:solidFill>
              </a:rPr>
              <a:t>Gereja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adalah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keluarga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atau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komunitas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rohani</a:t>
            </a:r>
            <a:r>
              <a:rPr lang="en-ID" sz="3000" dirty="0">
                <a:solidFill>
                  <a:schemeClr val="bg1"/>
                </a:solidFill>
              </a:rPr>
              <a:t> yang di </a:t>
            </a:r>
            <a:r>
              <a:rPr lang="en-ID" sz="3000" dirty="0" err="1">
                <a:solidFill>
                  <a:schemeClr val="bg1"/>
                </a:solidFill>
              </a:rPr>
              <a:t>dalamnya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mendapatkan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pemenuhan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kebutuhan-kebutuhan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. Salah </a:t>
            </a:r>
            <a:r>
              <a:rPr lang="en-ID" sz="3000" dirty="0" err="1">
                <a:solidFill>
                  <a:schemeClr val="bg1"/>
                </a:solidFill>
              </a:rPr>
              <a:t>satunya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adalah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kebutuhan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dimotivasi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didorong</a:t>
            </a:r>
            <a:r>
              <a:rPr lang="en-ID" sz="3000" dirty="0">
                <a:solidFill>
                  <a:schemeClr val="bg1"/>
                </a:solidFill>
              </a:rPr>
              <a:t> dan </a:t>
            </a:r>
            <a:r>
              <a:rPr lang="en-ID" sz="3000" dirty="0" err="1">
                <a:solidFill>
                  <a:schemeClr val="bg1"/>
                </a:solidFill>
              </a:rPr>
              <a:t>dibangun</a:t>
            </a:r>
            <a:r>
              <a:rPr lang="en-ID" sz="3000" dirty="0">
                <a:solidFill>
                  <a:schemeClr val="bg1"/>
                </a:solidFill>
              </a:rPr>
              <a:t> oleh </a:t>
            </a:r>
            <a:r>
              <a:rPr lang="en-ID" sz="3000" dirty="0" err="1">
                <a:solidFill>
                  <a:schemeClr val="bg1"/>
                </a:solidFill>
              </a:rPr>
              <a:t>anggota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komunitas</a:t>
            </a:r>
            <a:r>
              <a:rPr lang="en-ID" sz="3000" dirty="0">
                <a:solidFill>
                  <a:schemeClr val="bg1"/>
                </a:solidFill>
              </a:rPr>
              <a:t> yang lain. </a:t>
            </a:r>
          </a:p>
        </p:txBody>
      </p:sp>
    </p:spTree>
    <p:extLst>
      <p:ext uri="{BB962C8B-B14F-4D97-AF65-F5344CB8AC3E}">
        <p14:creationId xmlns:p14="http://schemas.microsoft.com/office/powerpoint/2010/main" val="85951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5F329F-86FA-4DF3-9C38-A2DA82C72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12192000" cy="6857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249AEC-9882-42A4-9760-1A3B1FE16540}"/>
              </a:ext>
            </a:extLst>
          </p:cNvPr>
          <p:cNvSpPr txBox="1"/>
          <p:nvPr/>
        </p:nvSpPr>
        <p:spPr>
          <a:xfrm>
            <a:off x="1545573" y="2101755"/>
            <a:ext cx="6453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500" dirty="0" err="1">
                <a:solidFill>
                  <a:srgbClr val="FFB8E4"/>
                </a:solidFill>
              </a:rPr>
              <a:t>Apa</a:t>
            </a:r>
            <a:r>
              <a:rPr lang="en-ID" sz="4500" dirty="0">
                <a:solidFill>
                  <a:srgbClr val="FFB8E4"/>
                </a:solidFill>
              </a:rPr>
              <a:t> yang </a:t>
            </a:r>
            <a:r>
              <a:rPr lang="en-ID" sz="4500" dirty="0" err="1">
                <a:solidFill>
                  <a:srgbClr val="FFB8E4"/>
                </a:solidFill>
              </a:rPr>
              <a:t>kita</a:t>
            </a:r>
            <a:r>
              <a:rPr lang="en-ID" sz="4500" dirty="0">
                <a:solidFill>
                  <a:srgbClr val="FFB8E4"/>
                </a:solidFill>
              </a:rPr>
              <a:t> </a:t>
            </a:r>
            <a:r>
              <a:rPr lang="en-ID" sz="4500" dirty="0" err="1">
                <a:solidFill>
                  <a:srgbClr val="FFB8E4"/>
                </a:solidFill>
              </a:rPr>
              <a:t>lakukan</a:t>
            </a:r>
            <a:r>
              <a:rPr lang="en-ID" sz="4500" dirty="0">
                <a:solidFill>
                  <a:srgbClr val="FFB8E4"/>
                </a:solidFill>
              </a:rPr>
              <a:t> </a:t>
            </a:r>
            <a:r>
              <a:rPr lang="en-ID" sz="4500" dirty="0" err="1">
                <a:solidFill>
                  <a:srgbClr val="FFB8E4"/>
                </a:solidFill>
              </a:rPr>
              <a:t>untuk</a:t>
            </a:r>
            <a:r>
              <a:rPr lang="en-ID" sz="4500" dirty="0">
                <a:solidFill>
                  <a:srgbClr val="FFB8E4"/>
                </a:solidFill>
              </a:rPr>
              <a:t> </a:t>
            </a:r>
            <a:r>
              <a:rPr lang="en-ID" sz="4500" dirty="0" err="1">
                <a:solidFill>
                  <a:srgbClr val="FFB8E4"/>
                </a:solidFill>
              </a:rPr>
              <a:t>saling</a:t>
            </a:r>
            <a:r>
              <a:rPr lang="en-ID" sz="4500" dirty="0">
                <a:solidFill>
                  <a:srgbClr val="FFB8E4"/>
                </a:solidFill>
              </a:rPr>
              <a:t> </a:t>
            </a:r>
            <a:r>
              <a:rPr lang="en-ID" sz="4500" dirty="0" err="1">
                <a:solidFill>
                  <a:srgbClr val="FFB8E4"/>
                </a:solidFill>
              </a:rPr>
              <a:t>membangun</a:t>
            </a:r>
            <a:r>
              <a:rPr lang="en-ID" sz="4500" dirty="0">
                <a:solidFill>
                  <a:srgbClr val="FFB8E4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809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2382DF-26CC-44EE-B4D0-E796E7858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668872-ACDA-4F74-96E7-354BD49969CE}"/>
              </a:ext>
            </a:extLst>
          </p:cNvPr>
          <p:cNvSpPr txBox="1"/>
          <p:nvPr/>
        </p:nvSpPr>
        <p:spPr>
          <a:xfrm>
            <a:off x="1192696" y="2673910"/>
            <a:ext cx="723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52113C"/>
                </a:solidFill>
              </a:rPr>
              <a:t>SALING MEMPERHATIKAN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6C4F2-D2BF-4405-ABE1-35E6E09038BF}"/>
              </a:ext>
            </a:extLst>
          </p:cNvPr>
          <p:cNvSpPr txBox="1"/>
          <p:nvPr/>
        </p:nvSpPr>
        <p:spPr>
          <a:xfrm>
            <a:off x="1278835" y="496910"/>
            <a:ext cx="849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75A38-2D99-4573-A95F-77F89ED4DF39}"/>
              </a:ext>
            </a:extLst>
          </p:cNvPr>
          <p:cNvSpPr txBox="1"/>
          <p:nvPr/>
        </p:nvSpPr>
        <p:spPr>
          <a:xfrm>
            <a:off x="1192696" y="4402278"/>
            <a:ext cx="7052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“Dan </a:t>
            </a:r>
            <a:r>
              <a:rPr lang="en-ID" sz="3200" dirty="0" err="1">
                <a:solidFill>
                  <a:schemeClr val="bg1"/>
                </a:solidFill>
              </a:rPr>
              <a:t>marilah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saling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memperhatikan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supaya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saling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mendorong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kasih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pekerjaan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baik</a:t>
            </a:r>
            <a:r>
              <a:rPr lang="en-ID" sz="3200" dirty="0">
                <a:solidFill>
                  <a:schemeClr val="bg1"/>
                </a:solidFill>
              </a:rPr>
              <a:t>.”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F3A37-8086-4C86-9040-9B9A33DF82D4}"/>
              </a:ext>
            </a:extLst>
          </p:cNvPr>
          <p:cNvSpPr txBox="1"/>
          <p:nvPr/>
        </p:nvSpPr>
        <p:spPr>
          <a:xfrm>
            <a:off x="1192696" y="3619804"/>
            <a:ext cx="544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>
                <a:solidFill>
                  <a:schemeClr val="bg1"/>
                </a:solidFill>
              </a:rPr>
              <a:t>Ibr</a:t>
            </a:r>
            <a:r>
              <a:rPr lang="en-ID" sz="3200" b="1" dirty="0">
                <a:solidFill>
                  <a:schemeClr val="bg1"/>
                </a:solidFill>
              </a:rPr>
              <a:t>. 10:24</a:t>
            </a:r>
          </a:p>
        </p:txBody>
      </p:sp>
    </p:spTree>
    <p:extLst>
      <p:ext uri="{BB962C8B-B14F-4D97-AF65-F5344CB8AC3E}">
        <p14:creationId xmlns:p14="http://schemas.microsoft.com/office/powerpoint/2010/main" val="158753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0A426-EA0F-49A1-973F-4DADE4CED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"/>
            <a:ext cx="12192000" cy="68578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4F2A58-DDE0-490D-9DBF-BB3AAC0CCD25}"/>
              </a:ext>
            </a:extLst>
          </p:cNvPr>
          <p:cNvSpPr txBox="1"/>
          <p:nvPr/>
        </p:nvSpPr>
        <p:spPr>
          <a:xfrm>
            <a:off x="4977517" y="908435"/>
            <a:ext cx="5828306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ID" sz="3000" dirty="0">
                <a:solidFill>
                  <a:schemeClr val="bg1"/>
                </a:solidFill>
              </a:rPr>
              <a:t>Kita </a:t>
            </a:r>
            <a:r>
              <a:rPr lang="en-ID" sz="3000" dirty="0" err="1">
                <a:solidFill>
                  <a:schemeClr val="bg1"/>
                </a:solidFill>
              </a:rPr>
              <a:t>membutuhkan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perhatian</a:t>
            </a:r>
            <a:r>
              <a:rPr lang="en-ID" sz="3000" dirty="0">
                <a:solidFill>
                  <a:schemeClr val="bg1"/>
                </a:solidFill>
              </a:rPr>
              <a:t> orang lain </a:t>
            </a:r>
            <a:r>
              <a:rPr lang="en-ID" sz="3000" dirty="0" err="1">
                <a:solidFill>
                  <a:schemeClr val="bg1"/>
                </a:solidFill>
              </a:rPr>
              <a:t>karena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hal-hal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bisa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terluput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perhatian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. Di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komunitas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rohani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miliki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saling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memperhatikan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adalah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hal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dapatkan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  <a:p>
            <a:pPr>
              <a:spcAft>
                <a:spcPts val="1500"/>
              </a:spcAft>
            </a:pPr>
            <a:r>
              <a:rPr lang="en-ID" sz="3000" dirty="0">
                <a:solidFill>
                  <a:schemeClr val="bg1"/>
                </a:solidFill>
              </a:rPr>
              <a:t>Di </a:t>
            </a:r>
            <a:r>
              <a:rPr lang="en-ID" sz="3000" dirty="0" err="1">
                <a:solidFill>
                  <a:schemeClr val="bg1"/>
                </a:solidFill>
              </a:rPr>
              <a:t>sini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dilatih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memiliki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kepekaan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terhadap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apa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diperlukan</a:t>
            </a:r>
            <a:r>
              <a:rPr lang="en-ID" sz="3000" dirty="0">
                <a:solidFill>
                  <a:schemeClr val="bg1"/>
                </a:solidFill>
              </a:rPr>
              <a:t> oleh </a:t>
            </a:r>
            <a:r>
              <a:rPr lang="en-ID" sz="3000" dirty="0" err="1">
                <a:solidFill>
                  <a:schemeClr val="bg1"/>
                </a:solidFill>
              </a:rPr>
              <a:t>anggota</a:t>
            </a:r>
            <a:r>
              <a:rPr lang="en-ID" sz="3000" dirty="0">
                <a:solidFill>
                  <a:schemeClr val="bg1"/>
                </a:solidFill>
              </a:rPr>
              <a:t> yang lain dan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mendapat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kesempatan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turut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berkontribusi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620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6BD925-6122-475B-9FB4-80183423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" y="0"/>
            <a:ext cx="1218842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B6CA8B-B98B-40D4-850A-D40FA7C240A6}"/>
              </a:ext>
            </a:extLst>
          </p:cNvPr>
          <p:cNvSpPr txBox="1"/>
          <p:nvPr/>
        </p:nvSpPr>
        <p:spPr>
          <a:xfrm>
            <a:off x="1192696" y="2673910"/>
            <a:ext cx="723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52113C"/>
                </a:solidFill>
              </a:rPr>
              <a:t>MENDORONG DALAM KASIH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FB06A-9E54-4542-9AF4-03AECEFACEFB}"/>
              </a:ext>
            </a:extLst>
          </p:cNvPr>
          <p:cNvSpPr txBox="1"/>
          <p:nvPr/>
        </p:nvSpPr>
        <p:spPr>
          <a:xfrm>
            <a:off x="1278835" y="496910"/>
            <a:ext cx="849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580BF-E678-4011-AA0F-F48495B3E40D}"/>
              </a:ext>
            </a:extLst>
          </p:cNvPr>
          <p:cNvSpPr txBox="1"/>
          <p:nvPr/>
        </p:nvSpPr>
        <p:spPr>
          <a:xfrm>
            <a:off x="1192696" y="4402278"/>
            <a:ext cx="7052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“Dan </a:t>
            </a:r>
            <a:r>
              <a:rPr lang="en-ID" sz="3200" dirty="0" err="1">
                <a:solidFill>
                  <a:schemeClr val="bg1"/>
                </a:solidFill>
              </a:rPr>
              <a:t>marilah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saling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memperhatikan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supaya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saling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mendorong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kasih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pekerjaan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baik</a:t>
            </a:r>
            <a:r>
              <a:rPr lang="en-ID" sz="3200" dirty="0">
                <a:solidFill>
                  <a:schemeClr val="bg1"/>
                </a:solidFill>
              </a:rPr>
              <a:t>.”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2CC39-7A42-4C5B-A70E-CF643890BD79}"/>
              </a:ext>
            </a:extLst>
          </p:cNvPr>
          <p:cNvSpPr txBox="1"/>
          <p:nvPr/>
        </p:nvSpPr>
        <p:spPr>
          <a:xfrm>
            <a:off x="1192696" y="3619804"/>
            <a:ext cx="544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>
                <a:solidFill>
                  <a:schemeClr val="bg1"/>
                </a:solidFill>
              </a:rPr>
              <a:t>Ibr</a:t>
            </a:r>
            <a:r>
              <a:rPr lang="en-ID" sz="3200" b="1" dirty="0">
                <a:solidFill>
                  <a:schemeClr val="bg1"/>
                </a:solidFill>
              </a:rPr>
              <a:t>. 10:24</a:t>
            </a:r>
          </a:p>
        </p:txBody>
      </p:sp>
    </p:spTree>
    <p:extLst>
      <p:ext uri="{BB962C8B-B14F-4D97-AF65-F5344CB8AC3E}">
        <p14:creationId xmlns:p14="http://schemas.microsoft.com/office/powerpoint/2010/main" val="164662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36779-7CC5-42DA-B640-0452E81EB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" y="0"/>
            <a:ext cx="1218628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44661D-2B23-40B5-B02A-9862C10C8743}"/>
              </a:ext>
            </a:extLst>
          </p:cNvPr>
          <p:cNvSpPr txBox="1"/>
          <p:nvPr/>
        </p:nvSpPr>
        <p:spPr>
          <a:xfrm>
            <a:off x="1098604" y="3142752"/>
            <a:ext cx="999479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ID" sz="3000" dirty="0">
                <a:solidFill>
                  <a:schemeClr val="bg1"/>
                </a:solidFill>
              </a:rPr>
              <a:t>Kita </a:t>
            </a:r>
            <a:r>
              <a:rPr lang="en-ID" sz="3000" dirty="0" err="1">
                <a:solidFill>
                  <a:schemeClr val="bg1"/>
                </a:solidFill>
              </a:rPr>
              <a:t>adalah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obyek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kasih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dari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sesama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dalam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komunitas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  <a:r>
              <a:rPr lang="en-ID" sz="3000" dirty="0" err="1">
                <a:solidFill>
                  <a:schemeClr val="bg1"/>
                </a:solidFill>
              </a:rPr>
              <a:t>Keberadaan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memungkinkan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menerapkan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Firman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Tuhan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untuk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saling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mengasihi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sesama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manusia</a:t>
            </a:r>
            <a:r>
              <a:rPr lang="en-ID" sz="3000" dirty="0">
                <a:solidFill>
                  <a:schemeClr val="bg1"/>
                </a:solidFill>
              </a:rPr>
              <a:t>. </a:t>
            </a:r>
          </a:p>
          <a:p>
            <a:pPr algn="ctr">
              <a:spcAft>
                <a:spcPts val="1500"/>
              </a:spcAft>
            </a:pPr>
            <a:r>
              <a:rPr lang="en-ID" sz="3000" dirty="0" err="1">
                <a:solidFill>
                  <a:schemeClr val="bg1"/>
                </a:solidFill>
              </a:rPr>
              <a:t>Tentu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saja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mereka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bukanlah</a:t>
            </a:r>
            <a:r>
              <a:rPr lang="en-ID" sz="3000" dirty="0">
                <a:solidFill>
                  <a:schemeClr val="bg1"/>
                </a:solidFill>
              </a:rPr>
              <a:t> orang </a:t>
            </a:r>
            <a:r>
              <a:rPr lang="en-ID" sz="3000" dirty="0" err="1">
                <a:solidFill>
                  <a:schemeClr val="bg1"/>
                </a:solidFill>
              </a:rPr>
              <a:t>sempurna</a:t>
            </a:r>
            <a:r>
              <a:rPr lang="en-ID" sz="3000" dirty="0">
                <a:solidFill>
                  <a:schemeClr val="bg1"/>
                </a:solidFill>
              </a:rPr>
              <a:t> yang </a:t>
            </a:r>
            <a:r>
              <a:rPr lang="en-ID" sz="3000" dirty="0" err="1">
                <a:solidFill>
                  <a:schemeClr val="bg1"/>
                </a:solidFill>
              </a:rPr>
              <a:t>mudah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terima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apa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adanya</a:t>
            </a:r>
            <a:r>
              <a:rPr lang="en-ID" sz="3000" dirty="0">
                <a:solidFill>
                  <a:schemeClr val="bg1"/>
                </a:solidFill>
              </a:rPr>
              <a:t>. Hal </a:t>
            </a:r>
            <a:r>
              <a:rPr lang="en-ID" sz="3000" dirty="0" err="1">
                <a:solidFill>
                  <a:schemeClr val="bg1"/>
                </a:solidFill>
              </a:rPr>
              <a:t>ini</a:t>
            </a:r>
            <a:r>
              <a:rPr lang="en-ID" sz="3000" dirty="0">
                <a:solidFill>
                  <a:schemeClr val="bg1"/>
                </a:solidFill>
              </a:rPr>
              <a:t> juga </a:t>
            </a:r>
            <a:r>
              <a:rPr lang="en-ID" sz="3000" dirty="0" err="1">
                <a:solidFill>
                  <a:schemeClr val="bg1"/>
                </a:solidFill>
              </a:rPr>
              <a:t>berlaku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sama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kepada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, </a:t>
            </a:r>
            <a:r>
              <a:rPr lang="en-ID" sz="3000" dirty="0" err="1">
                <a:solidFill>
                  <a:schemeClr val="bg1"/>
                </a:solidFill>
              </a:rPr>
              <a:t>bahwa</a:t>
            </a:r>
            <a:r>
              <a:rPr lang="en-ID" sz="3000" dirty="0">
                <a:solidFill>
                  <a:schemeClr val="bg1"/>
                </a:solidFill>
              </a:rPr>
              <a:t> di </a:t>
            </a:r>
            <a:r>
              <a:rPr lang="en-ID" sz="3000" dirty="0" err="1">
                <a:solidFill>
                  <a:schemeClr val="bg1"/>
                </a:solidFill>
              </a:rPr>
              <a:t>mata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anggota</a:t>
            </a:r>
            <a:r>
              <a:rPr lang="en-ID" sz="3000" dirty="0">
                <a:solidFill>
                  <a:schemeClr val="bg1"/>
                </a:solidFill>
              </a:rPr>
              <a:t> yang lain, </a:t>
            </a:r>
            <a:r>
              <a:rPr lang="en-ID" sz="3000" dirty="0" err="1">
                <a:solidFill>
                  <a:schemeClr val="bg1"/>
                </a:solidFill>
              </a:rPr>
              <a:t>kita</a:t>
            </a:r>
            <a:r>
              <a:rPr lang="en-ID" sz="3000" dirty="0">
                <a:solidFill>
                  <a:schemeClr val="bg1"/>
                </a:solidFill>
              </a:rPr>
              <a:t> juga </a:t>
            </a:r>
            <a:r>
              <a:rPr lang="en-ID" sz="3000" dirty="0" err="1">
                <a:solidFill>
                  <a:schemeClr val="bg1"/>
                </a:solidFill>
              </a:rPr>
              <a:t>tidak</a:t>
            </a:r>
            <a:r>
              <a:rPr lang="en-ID" sz="3000" dirty="0">
                <a:solidFill>
                  <a:schemeClr val="bg1"/>
                </a:solidFill>
              </a:rPr>
              <a:t> </a:t>
            </a:r>
            <a:r>
              <a:rPr lang="en-ID" sz="3000" dirty="0" err="1">
                <a:solidFill>
                  <a:schemeClr val="bg1"/>
                </a:solidFill>
              </a:rPr>
              <a:t>sempurna</a:t>
            </a:r>
            <a:r>
              <a:rPr lang="en-ID" sz="3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856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AEE43-38ED-435F-B6ED-B3FC46071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" y="0"/>
            <a:ext cx="1218628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6A3332-85CF-4409-87FA-5B45F8CBB089}"/>
              </a:ext>
            </a:extLst>
          </p:cNvPr>
          <p:cNvSpPr txBox="1"/>
          <p:nvPr/>
        </p:nvSpPr>
        <p:spPr>
          <a:xfrm>
            <a:off x="1192696" y="2673910"/>
            <a:ext cx="723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52113C"/>
                </a:solidFill>
              </a:rPr>
              <a:t>SALING MENASIHATI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2615E-0E00-414E-87A6-1E9610FAFF5F}"/>
              </a:ext>
            </a:extLst>
          </p:cNvPr>
          <p:cNvSpPr txBox="1"/>
          <p:nvPr/>
        </p:nvSpPr>
        <p:spPr>
          <a:xfrm>
            <a:off x="1278835" y="496910"/>
            <a:ext cx="849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A9AA2-6992-44F6-90C8-C797CEFC149E}"/>
              </a:ext>
            </a:extLst>
          </p:cNvPr>
          <p:cNvSpPr txBox="1"/>
          <p:nvPr/>
        </p:nvSpPr>
        <p:spPr>
          <a:xfrm>
            <a:off x="1192696" y="4298987"/>
            <a:ext cx="10257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>
                <a:solidFill>
                  <a:schemeClr val="bg1"/>
                </a:solidFill>
              </a:rPr>
              <a:t>“</a:t>
            </a:r>
            <a:r>
              <a:rPr lang="en-ID" sz="3200" dirty="0" err="1">
                <a:solidFill>
                  <a:schemeClr val="bg1"/>
                </a:solidFill>
              </a:rPr>
              <a:t>Janganlah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menjauhkan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pertemuan-pertemuan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ibadah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seperti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dibiasakan</a:t>
            </a:r>
            <a:r>
              <a:rPr lang="en-ID" sz="3200" dirty="0">
                <a:solidFill>
                  <a:schemeClr val="bg1"/>
                </a:solidFill>
              </a:rPr>
              <a:t> oleh </a:t>
            </a:r>
            <a:r>
              <a:rPr lang="en-ID" sz="3200" dirty="0" err="1">
                <a:solidFill>
                  <a:schemeClr val="bg1"/>
                </a:solidFill>
              </a:rPr>
              <a:t>beberapa</a:t>
            </a:r>
            <a:r>
              <a:rPr lang="en-ID" sz="3200" dirty="0">
                <a:solidFill>
                  <a:schemeClr val="bg1"/>
                </a:solidFill>
              </a:rPr>
              <a:t> orang, </a:t>
            </a:r>
            <a:r>
              <a:rPr lang="en-ID" sz="3200" dirty="0" err="1">
                <a:solidFill>
                  <a:schemeClr val="bg1"/>
                </a:solidFill>
              </a:rPr>
              <a:t>tetapi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marilah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saling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menasihati</a:t>
            </a:r>
            <a:r>
              <a:rPr lang="en-ID" sz="3200" dirty="0">
                <a:solidFill>
                  <a:schemeClr val="bg1"/>
                </a:solidFill>
              </a:rPr>
              <a:t>, dan </a:t>
            </a:r>
            <a:r>
              <a:rPr lang="en-ID" sz="3200" dirty="0" err="1">
                <a:solidFill>
                  <a:schemeClr val="bg1"/>
                </a:solidFill>
              </a:rPr>
              <a:t>semakin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giat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melakukannya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menjelang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hari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Tuhan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mendekat</a:t>
            </a:r>
            <a:r>
              <a:rPr lang="en-ID" sz="3200" dirty="0">
                <a:solidFill>
                  <a:schemeClr val="bg1"/>
                </a:solidFill>
              </a:rPr>
              <a:t>. 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09BBD-F22B-458F-A12B-9A73F06A9078}"/>
              </a:ext>
            </a:extLst>
          </p:cNvPr>
          <p:cNvSpPr txBox="1"/>
          <p:nvPr/>
        </p:nvSpPr>
        <p:spPr>
          <a:xfrm>
            <a:off x="1192696" y="3619804"/>
            <a:ext cx="5449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err="1">
                <a:solidFill>
                  <a:schemeClr val="bg1"/>
                </a:solidFill>
              </a:rPr>
              <a:t>Ibr</a:t>
            </a:r>
            <a:r>
              <a:rPr lang="en-ID" sz="3200" b="1" dirty="0">
                <a:solidFill>
                  <a:schemeClr val="bg1"/>
                </a:solidFill>
              </a:rPr>
              <a:t>. 10:25</a:t>
            </a:r>
          </a:p>
        </p:txBody>
      </p:sp>
    </p:spTree>
    <p:extLst>
      <p:ext uri="{BB962C8B-B14F-4D97-AF65-F5344CB8AC3E}">
        <p14:creationId xmlns:p14="http://schemas.microsoft.com/office/powerpoint/2010/main" val="351719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347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Fransiska Putri</dc:creator>
  <cp:lastModifiedBy>Fransiska Putri</cp:lastModifiedBy>
  <cp:revision>3</cp:revision>
  <dcterms:created xsi:type="dcterms:W3CDTF">2022-07-22T12:42:13Z</dcterms:created>
  <dcterms:modified xsi:type="dcterms:W3CDTF">2022-07-22T13:25:44Z</dcterms:modified>
</cp:coreProperties>
</file>