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77D"/>
    <a:srgbClr val="544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51CD-5A22-4CF8-A489-12165C662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2B950-D768-4F30-8B80-2E20ED5BC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677E2-491B-45B6-AA1F-DD40D56E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43E53-CE71-498B-9798-2AE96EB5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B369-7653-4FFE-BE75-9185EB76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737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4101-8301-4B99-8DB9-FA510E67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61A92-6850-42DC-ABE4-000015C7E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4469D-883E-4E04-A8D4-C9E09FA0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80591-B933-458E-92C4-144F0DE1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C99B-9419-4EC1-BA5D-3404E72E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673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BFC93-AD67-40AB-AF12-94E11A8A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81974-C44B-4E00-9B37-32A7241FB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82D77-BA1A-4DD2-906D-F44D0841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71352-18D6-4E59-83E8-00213459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D5F9C-D3E9-42B0-BFDE-D4A96F97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16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6D90-29DF-4134-B11A-05977DC7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BD57-904E-49E5-9E5A-52D1AA2D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B563-8BEE-4127-AC3B-28E911B6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D266-7553-4577-BC1A-7B25729B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F7A53-2820-4D24-A65C-BD6DCED9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327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8177-9D1B-41DE-94DB-FB5B6476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50C42-2879-4307-9C36-9C720BEAE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C300B-B054-436B-9CF3-C661153F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5BFA-1250-4B49-A761-A03C81CF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CEA5E-4598-4A63-A83E-E9E0DA06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220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3ADE-45FA-4A51-8632-EDDE8336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E57A-ED41-4546-B23E-817108F88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87076-3CCF-4868-9DB6-C5983B698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49AB4-65C8-4F12-8BC3-AE8E30AD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E3B9B-5835-4A09-9D3B-987767B0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34D04-9D6B-4309-B32E-47FC6487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388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1D42-4E25-45D5-8843-288BBFF7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9C813-D8AD-465E-BE46-AE7434914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D7EE1-892D-4533-9F95-4A8C7ED7B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521A8-4FF8-4C20-B049-B0092B11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77E87-896F-41A0-B40B-B3306764A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BDD91-92AD-4BAB-8A31-CF4E9776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6DCB2-C0A2-4276-8E9D-F58B6895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50099-C483-43E7-9360-EEE1E76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65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6789-27F4-47DF-91A3-357A2EF3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17AEC-75E3-48E7-BC9F-27777A4D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65487-C09C-4196-9677-56D2145D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B111-8B36-4889-864E-CD4CC66F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65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CBEF3-8E4D-4249-B711-FB0EC565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3F6E9-2D23-4ADA-BDA3-A51DCEA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C3F14-3A14-4625-B710-33AF5C2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24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B90D-FE32-4D41-BB2F-2C1084F4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AE40-A95A-4BCF-935A-DA869ED5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B0F9E-3F2E-4E61-AED8-C43799CA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3736-3580-461A-96C8-5F6FA2B2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FE4AA-EF50-471B-8D05-22BCC81F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0CAF9-2A38-4354-9C4B-7D7BA359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06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83BD-520D-4F42-84F6-7D7FB50A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63B29-E942-4521-BB24-AA765435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ECB7D-8FBE-4237-8B33-F2B8B228F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DEF27-3D53-4DC6-ADAF-AD1B9126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C89A5-5D1D-4685-89DB-517F67C6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4F3C8-5506-44F1-A6FC-58D2558D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011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E64C7-E733-4182-BF8B-5E48D24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67775-5FD9-4E9D-84D9-33E2DFBF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2336-4B4D-4D62-A049-348CE5A51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F925-654D-4485-BC9F-E425623681ED}" type="datetimeFigureOut">
              <a:rPr lang="en-ID" smtClean="0"/>
              <a:t>20/05/2022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E72C4-7421-4FA4-B1FB-797A111EE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FD7F2-4BBE-44FF-B6B7-B594ECDE0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F5EB-D4D1-4F14-BC0F-F6856A23F8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369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F7408-98FA-4E99-A03C-9C7461DDC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723004-F867-4FF6-A648-5FD4B528B17A}"/>
              </a:ext>
            </a:extLst>
          </p:cNvPr>
          <p:cNvSpPr/>
          <p:nvPr/>
        </p:nvSpPr>
        <p:spPr>
          <a:xfrm>
            <a:off x="4894027" y="2926079"/>
            <a:ext cx="1789044" cy="556591"/>
          </a:xfrm>
          <a:prstGeom prst="roundRect">
            <a:avLst/>
          </a:prstGeom>
          <a:solidFill>
            <a:srgbClr val="C9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</a:rPr>
              <a:t>Minggu</a:t>
            </a:r>
            <a:r>
              <a:rPr lang="en-US" sz="2600" b="1" dirty="0">
                <a:solidFill>
                  <a:schemeClr val="tx1"/>
                </a:solidFill>
              </a:rPr>
              <a:t> 4</a:t>
            </a:r>
            <a:endParaRPr lang="en-ID" sz="26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D40D28-FAF3-46B5-85EB-43BC3FD625E1}"/>
              </a:ext>
            </a:extLst>
          </p:cNvPr>
          <p:cNvSpPr txBox="1"/>
          <p:nvPr/>
        </p:nvSpPr>
        <p:spPr>
          <a:xfrm>
            <a:off x="506233" y="3649649"/>
            <a:ext cx="11179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>
                <a:solidFill>
                  <a:schemeClr val="bg1"/>
                </a:solidFill>
              </a:rPr>
              <a:t>MEMBANGUN NILAI LUHUR </a:t>
            </a:r>
          </a:p>
          <a:p>
            <a:pPr algn="ctr"/>
            <a:r>
              <a:rPr lang="en-ID" sz="6000" b="1" dirty="0">
                <a:solidFill>
                  <a:schemeClr val="bg1"/>
                </a:solidFill>
              </a:rPr>
              <a:t>DALAM KELUARGA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A82933-BA17-41D2-9793-287095B15450}"/>
              </a:ext>
            </a:extLst>
          </p:cNvPr>
          <p:cNvSpPr txBox="1"/>
          <p:nvPr/>
        </p:nvSpPr>
        <p:spPr>
          <a:xfrm>
            <a:off x="3677478" y="5638511"/>
            <a:ext cx="422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</a:rPr>
              <a:t>ULANGAN 6:1-7</a:t>
            </a:r>
          </a:p>
        </p:txBody>
      </p:sp>
    </p:spTree>
    <p:extLst>
      <p:ext uri="{BB962C8B-B14F-4D97-AF65-F5344CB8AC3E}">
        <p14:creationId xmlns:p14="http://schemas.microsoft.com/office/powerpoint/2010/main" val="24388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033C90-F201-4391-B827-3E58EFAA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B7BEA-E15A-49FE-A4CB-7B4D3B9F642E}"/>
              </a:ext>
            </a:extLst>
          </p:cNvPr>
          <p:cNvSpPr txBox="1"/>
          <p:nvPr/>
        </p:nvSpPr>
        <p:spPr>
          <a:xfrm>
            <a:off x="759348" y="1636524"/>
            <a:ext cx="65319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“</a:t>
            </a:r>
            <a:r>
              <a:rPr lang="en-ID" sz="3200" dirty="0" err="1">
                <a:solidFill>
                  <a:schemeClr val="bg1"/>
                </a:solidFill>
              </a:rPr>
              <a:t>Dengarlah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hai</a:t>
            </a:r>
            <a:r>
              <a:rPr lang="en-ID" sz="3200" dirty="0">
                <a:solidFill>
                  <a:schemeClr val="bg1"/>
                </a:solidFill>
              </a:rPr>
              <a:t> orang Israel: TUHAN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Allah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, TUHAN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esa</a:t>
            </a:r>
            <a:r>
              <a:rPr lang="en-ID" sz="3200" dirty="0">
                <a:solidFill>
                  <a:schemeClr val="bg1"/>
                </a:solidFill>
              </a:rPr>
              <a:t>! </a:t>
            </a:r>
            <a:r>
              <a:rPr lang="en-ID" sz="3200" dirty="0" err="1">
                <a:solidFill>
                  <a:schemeClr val="bg1"/>
                </a:solidFill>
              </a:rPr>
              <a:t>Kasihilah</a:t>
            </a:r>
            <a:r>
              <a:rPr lang="en-ID" sz="3200" dirty="0">
                <a:solidFill>
                  <a:schemeClr val="bg1"/>
                </a:solidFill>
              </a:rPr>
              <a:t> TUHAN, </a:t>
            </a:r>
            <a:r>
              <a:rPr lang="en-ID" sz="3200" dirty="0" err="1">
                <a:solidFill>
                  <a:schemeClr val="bg1"/>
                </a:solidFill>
              </a:rPr>
              <a:t>Allahmu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segenap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hatimu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segenap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jiwamu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dengan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segenap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kekuatanmu</a:t>
            </a:r>
            <a:r>
              <a:rPr lang="en-ID" sz="32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C4627-D581-489D-992B-7EFA87FE439B}"/>
              </a:ext>
            </a:extLst>
          </p:cNvPr>
          <p:cNvSpPr txBox="1"/>
          <p:nvPr/>
        </p:nvSpPr>
        <p:spPr>
          <a:xfrm>
            <a:off x="3869634" y="4762712"/>
            <a:ext cx="288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chemeClr val="bg1"/>
                </a:solidFill>
              </a:rPr>
              <a:t>Ulangan</a:t>
            </a:r>
            <a:r>
              <a:rPr lang="en-ID" sz="3200" b="1" dirty="0">
                <a:solidFill>
                  <a:schemeClr val="bg1"/>
                </a:solidFill>
              </a:rPr>
              <a:t> 6:4-5</a:t>
            </a:r>
          </a:p>
        </p:txBody>
      </p:sp>
    </p:spTree>
    <p:extLst>
      <p:ext uri="{BB962C8B-B14F-4D97-AF65-F5344CB8AC3E}">
        <p14:creationId xmlns:p14="http://schemas.microsoft.com/office/powerpoint/2010/main" val="382428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91F0E-AA29-4D0E-9AD6-4E4304BB7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4466A-8782-4718-B1C2-4F4EFCB0A223}"/>
              </a:ext>
            </a:extLst>
          </p:cNvPr>
          <p:cNvSpPr txBox="1"/>
          <p:nvPr/>
        </p:nvSpPr>
        <p:spPr>
          <a:xfrm>
            <a:off x="596347" y="874455"/>
            <a:ext cx="86033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Nilai </a:t>
            </a:r>
            <a:r>
              <a:rPr lang="en-ID" sz="3200" dirty="0" err="1">
                <a:solidFill>
                  <a:schemeClr val="bg1"/>
                </a:solidFill>
              </a:rPr>
              <a:t>bisa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diartikan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sebagai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prinsip-prinsip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cara-cara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dijunjung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tinggi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dihidupi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seseorang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sekelompok</a:t>
            </a:r>
            <a:r>
              <a:rPr lang="en-ID" sz="3200" dirty="0">
                <a:solidFill>
                  <a:schemeClr val="bg1"/>
                </a:solidFill>
              </a:rPr>
              <a:t> orang. </a:t>
            </a:r>
            <a:r>
              <a:rPr lang="en-ID" sz="3200" dirty="0" err="1">
                <a:solidFill>
                  <a:schemeClr val="bg1"/>
                </a:solidFill>
              </a:rPr>
              <a:t>Ulangan</a:t>
            </a:r>
            <a:r>
              <a:rPr lang="en-ID" sz="3200" dirty="0">
                <a:solidFill>
                  <a:schemeClr val="bg1"/>
                </a:solidFill>
              </a:rPr>
              <a:t> 6:4-5 </a:t>
            </a:r>
            <a:r>
              <a:rPr lang="en-ID" sz="3200" dirty="0" err="1">
                <a:solidFill>
                  <a:schemeClr val="bg1"/>
                </a:solidFill>
              </a:rPr>
              <a:t>adalah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nilai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sangat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penting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dijunjung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tinggi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dihidupi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umat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98133-89A6-4CCC-9AE7-85CEEDE4A4BF}"/>
              </a:ext>
            </a:extLst>
          </p:cNvPr>
          <p:cNvSpPr txBox="1"/>
          <p:nvPr/>
        </p:nvSpPr>
        <p:spPr>
          <a:xfrm>
            <a:off x="596347" y="4676278"/>
            <a:ext cx="10558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rgbClr val="544814"/>
                </a:solidFill>
              </a:rPr>
              <a:t>Saking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pentingnya</a:t>
            </a:r>
            <a:r>
              <a:rPr lang="en-ID" sz="3200" dirty="0">
                <a:solidFill>
                  <a:srgbClr val="544814"/>
                </a:solidFill>
              </a:rPr>
              <a:t>, </a:t>
            </a:r>
            <a:r>
              <a:rPr lang="en-ID" sz="3200" dirty="0" err="1">
                <a:solidFill>
                  <a:srgbClr val="544814"/>
                </a:solidFill>
              </a:rPr>
              <a:t>Tuhan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memberikan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cara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spesifik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tentang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bagaimana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nilai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ini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dapat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diaplikasikan</a:t>
            </a:r>
            <a:r>
              <a:rPr lang="en-ID" sz="3200" dirty="0">
                <a:solidFill>
                  <a:srgbClr val="544814"/>
                </a:solidFill>
              </a:rPr>
              <a:t>, </a:t>
            </a:r>
            <a:r>
              <a:rPr lang="en-ID" sz="3200" dirty="0" err="1">
                <a:solidFill>
                  <a:srgbClr val="544814"/>
                </a:solidFill>
              </a:rPr>
              <a:t>yaitu</a:t>
            </a:r>
            <a:r>
              <a:rPr lang="en-ID" sz="3200" dirty="0">
                <a:solidFill>
                  <a:srgbClr val="544814"/>
                </a:solidFill>
              </a:rPr>
              <a:t> </a:t>
            </a:r>
            <a:r>
              <a:rPr lang="en-ID" sz="3200" dirty="0" err="1">
                <a:solidFill>
                  <a:srgbClr val="544814"/>
                </a:solidFill>
              </a:rPr>
              <a:t>dengan</a:t>
            </a:r>
            <a:r>
              <a:rPr lang="en-ID" sz="3200" dirty="0">
                <a:solidFill>
                  <a:srgbClr val="544814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535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B45482-AF90-4973-ACF0-1E74788D8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C7255-4338-441E-979A-52F01D7F904C}"/>
              </a:ext>
            </a:extLst>
          </p:cNvPr>
          <p:cNvSpPr txBox="1"/>
          <p:nvPr/>
        </p:nvSpPr>
        <p:spPr>
          <a:xfrm>
            <a:off x="2096492" y="891681"/>
            <a:ext cx="8725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 dirty="0">
                <a:solidFill>
                  <a:schemeClr val="bg1"/>
                </a:solidFill>
              </a:rPr>
              <a:t>MEMPERHATIKAN PERINTAH TUHAN TERLEBIH DAHULU</a:t>
            </a:r>
            <a:endParaRPr lang="en-ID" sz="4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4741F-5CD8-46A9-8278-8523BD4994DF}"/>
              </a:ext>
            </a:extLst>
          </p:cNvPr>
          <p:cNvSpPr txBox="1"/>
          <p:nvPr/>
        </p:nvSpPr>
        <p:spPr>
          <a:xfrm>
            <a:off x="854765" y="961844"/>
            <a:ext cx="77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21F01-3CCA-4DA5-AFCF-8E499B9DC359}"/>
              </a:ext>
            </a:extLst>
          </p:cNvPr>
          <p:cNvSpPr txBox="1"/>
          <p:nvPr/>
        </p:nvSpPr>
        <p:spPr>
          <a:xfrm>
            <a:off x="2096492" y="2629950"/>
            <a:ext cx="292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rgbClr val="C9C77D"/>
                </a:solidFill>
              </a:rPr>
              <a:t>Ulangan</a:t>
            </a:r>
            <a:r>
              <a:rPr lang="en-ID" sz="3200" b="1" dirty="0">
                <a:solidFill>
                  <a:srgbClr val="C9C77D"/>
                </a:solidFill>
              </a:rPr>
              <a:t> 6:6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9342F-8628-48F9-AEB8-7B74B25A925B}"/>
              </a:ext>
            </a:extLst>
          </p:cNvPr>
          <p:cNvSpPr txBox="1"/>
          <p:nvPr/>
        </p:nvSpPr>
        <p:spPr>
          <a:xfrm>
            <a:off x="2096492" y="3411774"/>
            <a:ext cx="5075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“</a:t>
            </a:r>
            <a:r>
              <a:rPr lang="en-ID" sz="3200" dirty="0" err="1">
                <a:solidFill>
                  <a:schemeClr val="bg1"/>
                </a:solidFill>
              </a:rPr>
              <a:t>Apa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kuperintahkan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kepadamu</a:t>
            </a:r>
            <a:r>
              <a:rPr lang="en-ID" sz="3200" dirty="0">
                <a:solidFill>
                  <a:schemeClr val="bg1"/>
                </a:solidFill>
              </a:rPr>
              <a:t> pada </a:t>
            </a:r>
            <a:r>
              <a:rPr lang="en-ID" sz="3200" dirty="0" err="1">
                <a:solidFill>
                  <a:schemeClr val="bg1"/>
                </a:solidFill>
              </a:rPr>
              <a:t>hari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haruslah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engkau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perhatikan</a:t>
            </a:r>
            <a:r>
              <a:rPr lang="en-ID" sz="3200" dirty="0">
                <a:solidFill>
                  <a:schemeClr val="bg1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3750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72ED81-F557-4231-AAC1-4AE91E2A3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CDD08-EBBA-4BB2-9C68-749EC4C05050}"/>
              </a:ext>
            </a:extLst>
          </p:cNvPr>
          <p:cNvSpPr txBox="1"/>
          <p:nvPr/>
        </p:nvSpPr>
        <p:spPr>
          <a:xfrm>
            <a:off x="2987039" y="883259"/>
            <a:ext cx="8717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Sebelum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anak-anak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dapat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dididik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menghidupi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nilai</a:t>
            </a:r>
            <a:r>
              <a:rPr lang="en-ID" sz="3200" dirty="0">
                <a:solidFill>
                  <a:schemeClr val="bg1"/>
                </a:solidFill>
              </a:rPr>
              <a:t> Kerajaan </a:t>
            </a:r>
            <a:r>
              <a:rPr lang="en-ID" sz="3200" dirty="0" err="1">
                <a:solidFill>
                  <a:schemeClr val="bg1"/>
                </a:solidFill>
              </a:rPr>
              <a:t>Sorga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tadi</a:t>
            </a:r>
            <a:r>
              <a:rPr lang="en-ID" sz="3200" dirty="0">
                <a:solidFill>
                  <a:schemeClr val="bg1"/>
                </a:solidFill>
              </a:rPr>
              <a:t>, orang </a:t>
            </a:r>
            <a:r>
              <a:rPr lang="en-ID" sz="3200" dirty="0" err="1">
                <a:solidFill>
                  <a:schemeClr val="bg1"/>
                </a:solidFill>
              </a:rPr>
              <a:t>tua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harus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pertama-tama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memperhatikan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nilai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ini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terlebih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dahulu</a:t>
            </a:r>
            <a:r>
              <a:rPr lang="en-ID" sz="3200" dirty="0">
                <a:solidFill>
                  <a:schemeClr val="bg1"/>
                </a:solidFill>
              </a:rPr>
              <a:t>.  </a:t>
            </a:r>
            <a:r>
              <a:rPr lang="en-ID" sz="3200" dirty="0" err="1">
                <a:solidFill>
                  <a:schemeClr val="bg1"/>
                </a:solidFill>
              </a:rPr>
              <a:t>Memperhatikan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artinya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menaruh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perhatian</a:t>
            </a:r>
            <a:r>
              <a:rPr lang="en-ID" sz="3200" dirty="0">
                <a:solidFill>
                  <a:schemeClr val="bg1"/>
                </a:solidFill>
              </a:rPr>
              <a:t> (care). Nilai yang </a:t>
            </a:r>
            <a:r>
              <a:rPr lang="en-ID" sz="3200" dirty="0" err="1">
                <a:solidFill>
                  <a:schemeClr val="bg1"/>
                </a:solidFill>
              </a:rPr>
              <a:t>dihidupi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tentunya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dapat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dilihat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anak-anak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menjadi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keteladanan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DF24F-3AB7-4286-BABB-8E6DCC55A829}"/>
              </a:ext>
            </a:extLst>
          </p:cNvPr>
          <p:cNvSpPr txBox="1"/>
          <p:nvPr/>
        </p:nvSpPr>
        <p:spPr>
          <a:xfrm>
            <a:off x="1620739" y="4335451"/>
            <a:ext cx="10027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Karena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sebelum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melakukan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usaha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apapun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menurunkan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nilai</a:t>
            </a:r>
            <a:r>
              <a:rPr lang="en-ID" sz="3200" dirty="0">
                <a:solidFill>
                  <a:schemeClr val="bg1"/>
                </a:solidFill>
              </a:rPr>
              <a:t> Kerajaan </a:t>
            </a:r>
            <a:r>
              <a:rPr lang="en-ID" sz="3200" dirty="0" err="1">
                <a:solidFill>
                  <a:schemeClr val="bg1"/>
                </a:solidFill>
              </a:rPr>
              <a:t>Sorga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keluarga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rgbClr val="C9C77D"/>
                </a:solidFill>
              </a:rPr>
              <a:t>marilah</a:t>
            </a:r>
            <a:r>
              <a:rPr lang="en-ID" sz="3200" dirty="0">
                <a:solidFill>
                  <a:srgbClr val="C9C77D"/>
                </a:solidFill>
              </a:rPr>
              <a:t> </a:t>
            </a:r>
            <a:r>
              <a:rPr lang="en-ID" sz="3200" dirty="0" err="1">
                <a:solidFill>
                  <a:srgbClr val="C9C77D"/>
                </a:solidFill>
              </a:rPr>
              <a:t>kita</a:t>
            </a:r>
            <a:r>
              <a:rPr lang="en-ID" sz="3200" dirty="0">
                <a:solidFill>
                  <a:srgbClr val="C9C77D"/>
                </a:solidFill>
              </a:rPr>
              <a:t> </a:t>
            </a:r>
            <a:r>
              <a:rPr lang="en-ID" sz="3200" dirty="0" err="1">
                <a:solidFill>
                  <a:srgbClr val="C9C77D"/>
                </a:solidFill>
              </a:rPr>
              <a:t>menjunjung</a:t>
            </a:r>
            <a:r>
              <a:rPr lang="en-ID" sz="3200" dirty="0">
                <a:solidFill>
                  <a:srgbClr val="C9C77D"/>
                </a:solidFill>
              </a:rPr>
              <a:t> dan </a:t>
            </a:r>
            <a:r>
              <a:rPr lang="en-ID" sz="3200" dirty="0" err="1">
                <a:solidFill>
                  <a:srgbClr val="C9C77D"/>
                </a:solidFill>
              </a:rPr>
              <a:t>menghidupi</a:t>
            </a:r>
            <a:r>
              <a:rPr lang="en-ID" sz="3200" dirty="0">
                <a:solidFill>
                  <a:srgbClr val="C9C77D"/>
                </a:solidFill>
              </a:rPr>
              <a:t> </a:t>
            </a:r>
            <a:r>
              <a:rPr lang="en-ID" sz="3200" dirty="0" err="1">
                <a:solidFill>
                  <a:srgbClr val="C9C77D"/>
                </a:solidFill>
              </a:rPr>
              <a:t>nilai</a:t>
            </a:r>
            <a:r>
              <a:rPr lang="en-ID" sz="3200" dirty="0">
                <a:solidFill>
                  <a:srgbClr val="C9C77D"/>
                </a:solidFill>
              </a:rPr>
              <a:t> </a:t>
            </a:r>
            <a:r>
              <a:rPr lang="en-ID" sz="3200" dirty="0" err="1">
                <a:solidFill>
                  <a:srgbClr val="C9C77D"/>
                </a:solidFill>
              </a:rPr>
              <a:t>tersebut</a:t>
            </a:r>
            <a:r>
              <a:rPr lang="en-ID" sz="3200" dirty="0">
                <a:solidFill>
                  <a:srgbClr val="C9C7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32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5A94CB-D84A-47F8-BC7A-E09B6BDE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EB8A48-15D8-4F3A-ACED-78AA828CD9EF}"/>
              </a:ext>
            </a:extLst>
          </p:cNvPr>
          <p:cNvSpPr txBox="1"/>
          <p:nvPr/>
        </p:nvSpPr>
        <p:spPr>
          <a:xfrm>
            <a:off x="2002403" y="883729"/>
            <a:ext cx="9334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 dirty="0">
                <a:solidFill>
                  <a:schemeClr val="bg1"/>
                </a:solidFill>
              </a:rPr>
              <a:t>MENGAJARKAN PERINTAH TUHAN </a:t>
            </a:r>
          </a:p>
          <a:p>
            <a:r>
              <a:rPr lang="fi-FI" sz="4500" b="1" dirty="0">
                <a:solidFill>
                  <a:schemeClr val="bg1"/>
                </a:solidFill>
              </a:rPr>
              <a:t>BERULANG-ULANG </a:t>
            </a:r>
            <a:endParaRPr lang="en-ID" sz="4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D569B-AED8-43C2-ADB5-D0AFED0D2697}"/>
              </a:ext>
            </a:extLst>
          </p:cNvPr>
          <p:cNvSpPr txBox="1"/>
          <p:nvPr/>
        </p:nvSpPr>
        <p:spPr>
          <a:xfrm>
            <a:off x="854765" y="961844"/>
            <a:ext cx="77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2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BE2D3-A95B-4B68-AE7E-9F5B972B842C}"/>
              </a:ext>
            </a:extLst>
          </p:cNvPr>
          <p:cNvSpPr txBox="1"/>
          <p:nvPr/>
        </p:nvSpPr>
        <p:spPr>
          <a:xfrm>
            <a:off x="2002403" y="2621998"/>
            <a:ext cx="292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rgbClr val="C9C77D"/>
                </a:solidFill>
              </a:rPr>
              <a:t>Ulangan</a:t>
            </a:r>
            <a:r>
              <a:rPr lang="en-ID" sz="3200" b="1" dirty="0">
                <a:solidFill>
                  <a:srgbClr val="C9C77D"/>
                </a:solidFill>
              </a:rPr>
              <a:t> 6:7a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5C9BB-9B1B-434F-AECF-46738E8BB3A4}"/>
              </a:ext>
            </a:extLst>
          </p:cNvPr>
          <p:cNvSpPr txBox="1"/>
          <p:nvPr/>
        </p:nvSpPr>
        <p:spPr>
          <a:xfrm>
            <a:off x="2002403" y="3403822"/>
            <a:ext cx="5075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“</a:t>
            </a:r>
            <a:r>
              <a:rPr lang="en-ID" sz="3200" dirty="0" err="1">
                <a:solidFill>
                  <a:schemeClr val="bg1"/>
                </a:solidFill>
              </a:rPr>
              <a:t>haruslah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engkau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mengajarkannya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berulang-ulang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anak-anakmu</a:t>
            </a:r>
            <a:r>
              <a:rPr lang="en-ID" sz="3200" dirty="0">
                <a:solidFill>
                  <a:schemeClr val="bg1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89354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99DD3-6134-4821-8E2C-8F23C93C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" y="0"/>
            <a:ext cx="121884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3E612-42CE-44DB-9F3F-4A54EE57E26A}"/>
              </a:ext>
            </a:extLst>
          </p:cNvPr>
          <p:cNvSpPr txBox="1"/>
          <p:nvPr/>
        </p:nvSpPr>
        <p:spPr>
          <a:xfrm>
            <a:off x="1315939" y="979810"/>
            <a:ext cx="9560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chemeClr val="bg1"/>
                </a:solidFill>
              </a:rPr>
              <a:t>Setelah </a:t>
            </a:r>
            <a:r>
              <a:rPr lang="en-ID" sz="3200" dirty="0" err="1">
                <a:solidFill>
                  <a:schemeClr val="bg1"/>
                </a:solidFill>
              </a:rPr>
              <a:t>diteladankan</a:t>
            </a:r>
            <a:r>
              <a:rPr lang="en-ID" sz="3200" dirty="0">
                <a:solidFill>
                  <a:schemeClr val="bg1"/>
                </a:solidFill>
              </a:rPr>
              <a:t>, orang </a:t>
            </a:r>
            <a:r>
              <a:rPr lang="en-ID" sz="3200" dirty="0" err="1">
                <a:solidFill>
                  <a:schemeClr val="bg1"/>
                </a:solidFill>
              </a:rPr>
              <a:t>tua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perlu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mengajarkan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anak-anak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tentang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perintah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. Ada orang </a:t>
            </a:r>
            <a:r>
              <a:rPr lang="en-ID" sz="3200" dirty="0" err="1">
                <a:solidFill>
                  <a:schemeClr val="bg1"/>
                </a:solidFill>
              </a:rPr>
              <a:t>tua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menganggap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keteladanan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sudah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cukup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Mereka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berpikir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melihat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saja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sudah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cukup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Namun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hal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keliru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  <a:r>
              <a:rPr lang="en-ID" sz="3200" dirty="0" err="1">
                <a:solidFill>
                  <a:schemeClr val="bg1"/>
                </a:solidFill>
              </a:rPr>
              <a:t>Firman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tidak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berhenti</a:t>
            </a:r>
            <a:r>
              <a:rPr lang="en-ID" sz="3200" dirty="0">
                <a:solidFill>
                  <a:schemeClr val="bg1"/>
                </a:solidFill>
              </a:rPr>
              <a:t> pada </a:t>
            </a:r>
            <a:r>
              <a:rPr lang="en-ID" sz="3200" dirty="0" err="1">
                <a:solidFill>
                  <a:schemeClr val="bg1"/>
                </a:solidFill>
              </a:rPr>
              <a:t>meneladankan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saja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3878F-3D33-4E65-90BD-BECC6404D0CF}"/>
              </a:ext>
            </a:extLst>
          </p:cNvPr>
          <p:cNvSpPr txBox="1"/>
          <p:nvPr/>
        </p:nvSpPr>
        <p:spPr>
          <a:xfrm>
            <a:off x="1315939" y="4308530"/>
            <a:ext cx="956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chemeClr val="bg1"/>
                </a:solidFill>
              </a:rPr>
              <a:t>Firman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jelas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berkata</a:t>
            </a:r>
            <a:r>
              <a:rPr lang="en-ID" sz="3200" dirty="0">
                <a:solidFill>
                  <a:schemeClr val="bg1"/>
                </a:solidFill>
              </a:rPr>
              <a:t>, “</a:t>
            </a:r>
            <a:r>
              <a:rPr lang="en-ID" sz="3200" dirty="0" err="1">
                <a:solidFill>
                  <a:schemeClr val="bg1"/>
                </a:solidFill>
              </a:rPr>
              <a:t>haruslah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engkau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mengajarkannya</a:t>
            </a:r>
            <a:r>
              <a:rPr lang="en-ID" sz="3200" dirty="0">
                <a:solidFill>
                  <a:schemeClr val="bg1"/>
                </a:solidFill>
              </a:rPr>
              <a:t>”. </a:t>
            </a:r>
            <a:r>
              <a:rPr lang="en-ID" sz="3200" dirty="0" err="1">
                <a:solidFill>
                  <a:schemeClr val="bg1"/>
                </a:solidFill>
              </a:rPr>
              <a:t>Artinya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secara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sengaja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hal-hal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teladankan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ajarkan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berulang</a:t>
            </a:r>
            <a:r>
              <a:rPr lang="en-ID" sz="3200" dirty="0">
                <a:solidFill>
                  <a:schemeClr val="bg1"/>
                </a:solidFill>
              </a:rPr>
              <a:t> kali. </a:t>
            </a:r>
          </a:p>
        </p:txBody>
      </p:sp>
    </p:spTree>
    <p:extLst>
      <p:ext uri="{BB962C8B-B14F-4D97-AF65-F5344CB8AC3E}">
        <p14:creationId xmlns:p14="http://schemas.microsoft.com/office/powerpoint/2010/main" val="23763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14D8C6-67E3-4BEC-BF02-9A5BADC9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4AC91-5364-4850-83C4-1088FE59974E}"/>
              </a:ext>
            </a:extLst>
          </p:cNvPr>
          <p:cNvSpPr txBox="1"/>
          <p:nvPr/>
        </p:nvSpPr>
        <p:spPr>
          <a:xfrm>
            <a:off x="2032881" y="891681"/>
            <a:ext cx="8635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 dirty="0">
                <a:solidFill>
                  <a:schemeClr val="bg1"/>
                </a:solidFill>
              </a:rPr>
              <a:t>MENGGABUNGKAN PERINTAH TUHAN DALAM KESEHARIAN</a:t>
            </a:r>
            <a:endParaRPr lang="en-ID" sz="4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2C19A-8974-4582-A4EB-CBF8566D7620}"/>
              </a:ext>
            </a:extLst>
          </p:cNvPr>
          <p:cNvSpPr txBox="1"/>
          <p:nvPr/>
        </p:nvSpPr>
        <p:spPr>
          <a:xfrm>
            <a:off x="854765" y="961844"/>
            <a:ext cx="77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3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84BB9-2F92-471B-821D-D6DFB048501F}"/>
              </a:ext>
            </a:extLst>
          </p:cNvPr>
          <p:cNvSpPr txBox="1"/>
          <p:nvPr/>
        </p:nvSpPr>
        <p:spPr>
          <a:xfrm>
            <a:off x="2032881" y="2629950"/>
            <a:ext cx="292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rgbClr val="C9C77D"/>
                </a:solidFill>
              </a:rPr>
              <a:t>Ulangan</a:t>
            </a:r>
            <a:r>
              <a:rPr lang="en-ID" sz="3200" b="1" dirty="0">
                <a:solidFill>
                  <a:srgbClr val="C9C77D"/>
                </a:solidFill>
              </a:rPr>
              <a:t> 6:7b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89CAC-28FB-40BE-BA67-8808E5439900}"/>
              </a:ext>
            </a:extLst>
          </p:cNvPr>
          <p:cNvSpPr txBox="1"/>
          <p:nvPr/>
        </p:nvSpPr>
        <p:spPr>
          <a:xfrm>
            <a:off x="2032881" y="3411774"/>
            <a:ext cx="5974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“dan </a:t>
            </a:r>
            <a:r>
              <a:rPr lang="en-ID" sz="3200" dirty="0" err="1">
                <a:solidFill>
                  <a:schemeClr val="bg1"/>
                </a:solidFill>
              </a:rPr>
              <a:t>membicarakannya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apabila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engkau</a:t>
            </a:r>
            <a:r>
              <a:rPr lang="en-ID" sz="3200" dirty="0">
                <a:solidFill>
                  <a:schemeClr val="bg1"/>
                </a:solidFill>
              </a:rPr>
              <a:t> duduk di </a:t>
            </a:r>
            <a:r>
              <a:rPr lang="en-ID" sz="3200" dirty="0" err="1">
                <a:solidFill>
                  <a:schemeClr val="bg1"/>
                </a:solidFill>
              </a:rPr>
              <a:t>rumahmu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apabila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engkau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sedang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perjalanan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apabila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engkau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berbaring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apabila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engkau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bangun</a:t>
            </a:r>
            <a:r>
              <a:rPr lang="en-ID" sz="3200" dirty="0">
                <a:solidFill>
                  <a:schemeClr val="bg1"/>
                </a:solidFill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60503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3150A-FDD6-4626-A3DF-6F202B161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B9525E-EF58-4DF1-8447-04E4EA247C75}"/>
              </a:ext>
            </a:extLst>
          </p:cNvPr>
          <p:cNvSpPr txBox="1"/>
          <p:nvPr/>
        </p:nvSpPr>
        <p:spPr>
          <a:xfrm>
            <a:off x="3857707" y="1107031"/>
            <a:ext cx="77432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000" dirty="0" err="1">
                <a:solidFill>
                  <a:schemeClr val="bg1"/>
                </a:solidFill>
              </a:rPr>
              <a:t>Firman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memerintahkan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membicarakan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nilai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Kerjaan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Sorga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kapan</a:t>
            </a:r>
            <a:r>
              <a:rPr lang="en-ID" sz="3000" dirty="0">
                <a:solidFill>
                  <a:schemeClr val="bg1"/>
                </a:solidFill>
              </a:rPr>
              <a:t> pun dan </a:t>
            </a:r>
            <a:r>
              <a:rPr lang="en-ID" sz="3000" dirty="0" err="1">
                <a:solidFill>
                  <a:schemeClr val="bg1"/>
                </a:solidFill>
              </a:rPr>
              <a:t>dimana</a:t>
            </a:r>
            <a:r>
              <a:rPr lang="en-ID" sz="3000" dirty="0">
                <a:solidFill>
                  <a:schemeClr val="bg1"/>
                </a:solidFill>
              </a:rPr>
              <a:t> pun. </a:t>
            </a:r>
            <a:r>
              <a:rPr lang="en-ID" sz="3000" dirty="0" err="1">
                <a:solidFill>
                  <a:schemeClr val="bg1"/>
                </a:solidFill>
              </a:rPr>
              <a:t>Artinya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nilai</a:t>
            </a:r>
            <a:r>
              <a:rPr lang="en-ID" sz="3000" dirty="0">
                <a:solidFill>
                  <a:schemeClr val="bg1"/>
                </a:solidFill>
              </a:rPr>
              <a:t> Kerajaan </a:t>
            </a:r>
            <a:r>
              <a:rPr lang="en-ID" sz="3000" dirty="0" err="1">
                <a:solidFill>
                  <a:schemeClr val="bg1"/>
                </a:solidFill>
              </a:rPr>
              <a:t>Sorga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harus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diintegrasikan</a:t>
            </a:r>
            <a:r>
              <a:rPr lang="en-ID" sz="3000" dirty="0">
                <a:solidFill>
                  <a:schemeClr val="bg1"/>
                </a:solidFill>
              </a:rPr>
              <a:t> (</a:t>
            </a:r>
            <a:r>
              <a:rPr lang="en-ID" sz="3000" dirty="0" err="1">
                <a:solidFill>
                  <a:schemeClr val="bg1"/>
                </a:solidFill>
              </a:rPr>
              <a:t>digabungkan</a:t>
            </a:r>
            <a:r>
              <a:rPr lang="en-ID" sz="3000" dirty="0">
                <a:solidFill>
                  <a:schemeClr val="bg1"/>
                </a:solidFill>
              </a:rPr>
              <a:t>)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kegiatan-kegiatan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sehari-hari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C8C52-279A-4A3A-B5B2-097A2BC8B3C7}"/>
              </a:ext>
            </a:extLst>
          </p:cNvPr>
          <p:cNvSpPr txBox="1"/>
          <p:nvPr/>
        </p:nvSpPr>
        <p:spPr>
          <a:xfrm>
            <a:off x="3213651" y="4017396"/>
            <a:ext cx="8387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>
                <a:solidFill>
                  <a:schemeClr val="bg1"/>
                </a:solidFill>
              </a:rPr>
              <a:t>Beberapa</a:t>
            </a:r>
            <a:r>
              <a:rPr lang="en-ID" sz="3000" dirty="0">
                <a:solidFill>
                  <a:schemeClr val="bg1"/>
                </a:solidFill>
              </a:rPr>
              <a:t> orang Kristen </a:t>
            </a:r>
            <a:r>
              <a:rPr lang="en-ID" sz="3000" dirty="0" err="1">
                <a:solidFill>
                  <a:schemeClr val="bg1"/>
                </a:solidFill>
              </a:rPr>
              <a:t>masih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cenderung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memisahkan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hal-hal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bersifat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rohani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hal-hal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bersifat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duniawi</a:t>
            </a:r>
            <a:r>
              <a:rPr lang="en-ID" sz="3000" dirty="0">
                <a:solidFill>
                  <a:schemeClr val="bg1"/>
                </a:solidFill>
              </a:rPr>
              <a:t>. Anak-</a:t>
            </a:r>
            <a:r>
              <a:rPr lang="en-ID" sz="3000" dirty="0" err="1">
                <a:solidFill>
                  <a:schemeClr val="bg1"/>
                </a:solidFill>
              </a:rPr>
              <a:t>anak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harus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dibiasakan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melakukan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segala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sesuatu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41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351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Fransiska Putri</cp:lastModifiedBy>
  <cp:revision>2</cp:revision>
  <dcterms:created xsi:type="dcterms:W3CDTF">2022-05-20T11:44:22Z</dcterms:created>
  <dcterms:modified xsi:type="dcterms:W3CDTF">2022-05-20T12:18:54Z</dcterms:modified>
</cp:coreProperties>
</file>